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70" r:id="rId4"/>
    <p:sldId id="271" r:id="rId5"/>
    <p:sldId id="265" r:id="rId6"/>
    <p:sldId id="266" r:id="rId7"/>
    <p:sldId id="267" r:id="rId8"/>
    <p:sldId id="269" r:id="rId9"/>
    <p:sldId id="256" r:id="rId10"/>
    <p:sldId id="258" r:id="rId11"/>
    <p:sldId id="259" r:id="rId12"/>
    <p:sldId id="260" r:id="rId13"/>
    <p:sldId id="261" r:id="rId14"/>
    <p:sldId id="262" r:id="rId15"/>
    <p:sldId id="263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82" d="100"/>
          <a:sy n="82" d="100"/>
        </p:scale>
        <p:origin x="-152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80FFC-E578-4D02-8F20-A50DEDDA367C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0FF04-6820-49EA-A513-A37B88509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photos.wikimapia.org/p/00/03/49/59/29_big.jpg"/>
          <p:cNvPicPr>
            <a:picLocks noChangeAspect="1" noChangeArrowheads="1"/>
          </p:cNvPicPr>
          <p:nvPr/>
        </p:nvPicPr>
        <p:blipFill>
          <a:blip r:embed="rId2" cstate="print">
            <a:lum bright="50000" contrast="-10000"/>
          </a:blip>
          <a:srcRect b="3467"/>
          <a:stretch>
            <a:fillRect/>
          </a:stretch>
        </p:blipFill>
        <p:spPr bwMode="auto">
          <a:xfrm>
            <a:off x="0" y="-1"/>
            <a:ext cx="9144000" cy="68722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dirty="0" smtClean="0"/>
              <a:t>             </a:t>
            </a:r>
            <a:r>
              <a:rPr lang="ru-RU" dirty="0" err="1" smtClean="0"/>
              <a:t>Высокогорский</a:t>
            </a:r>
            <a:r>
              <a:rPr lang="ru-RU" dirty="0" smtClean="0"/>
              <a:t> район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708920"/>
            <a:ext cx="8352928" cy="29298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Райцентр:</a:t>
            </a:r>
            <a:r>
              <a:rPr lang="ru-RU" dirty="0" smtClean="0">
                <a:solidFill>
                  <a:schemeClr val="tx1"/>
                </a:solidFill>
              </a:rPr>
              <a:t> поселок ж/</a:t>
            </a:r>
            <a:r>
              <a:rPr lang="ru-RU" dirty="0" err="1" smtClean="0">
                <a:solidFill>
                  <a:schemeClr val="tx1"/>
                </a:solidFill>
              </a:rPr>
              <a:t>д</a:t>
            </a:r>
            <a:r>
              <a:rPr lang="ru-RU" dirty="0" smtClean="0">
                <a:solidFill>
                  <a:schemeClr val="tx1"/>
                </a:solidFill>
              </a:rPr>
              <a:t> станции Высокая </a:t>
            </a:r>
            <a:r>
              <a:rPr lang="ru-RU" dirty="0" smtClean="0">
                <a:solidFill>
                  <a:schemeClr val="tx1"/>
                </a:solidFill>
              </a:rPr>
              <a:t>Гора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Площадь: </a:t>
            </a:r>
            <a:r>
              <a:rPr lang="ru-RU" dirty="0" smtClean="0">
                <a:solidFill>
                  <a:schemeClr val="tx1"/>
                </a:solidFill>
              </a:rPr>
              <a:t>1701,2 кв. </a:t>
            </a:r>
            <a:r>
              <a:rPr lang="ru-RU" dirty="0" smtClean="0">
                <a:solidFill>
                  <a:schemeClr val="tx1"/>
                </a:solidFill>
              </a:rPr>
              <a:t>км</a:t>
            </a:r>
            <a:r>
              <a:rPr lang="ru-RU" dirty="0" smtClean="0">
                <a:solidFill>
                  <a:schemeClr val="tx1"/>
                </a:solidFill>
              </a:rPr>
              <a:t> 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Численность населения:</a:t>
            </a:r>
            <a:r>
              <a:rPr lang="ru-RU" dirty="0" smtClean="0">
                <a:solidFill>
                  <a:schemeClr val="tx1"/>
                </a:solidFill>
              </a:rPr>
              <a:t> 45,1 тыс. </a:t>
            </a:r>
            <a:r>
              <a:rPr lang="ru-RU" dirty="0" smtClean="0">
                <a:solidFill>
                  <a:schemeClr val="tx1"/>
                </a:solidFill>
              </a:rPr>
              <a:t>человек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482" name="AutoShape 2" descr="БИЕКТАУ  ★   ВЫСОКАЯ ГО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http://vysokaya-gora.tatarstan.ru/rus/index.htm/news/419983.htm"/>
          <p:cNvPicPr>
            <a:picLocks noChangeAspect="1" noChangeArrowheads="1"/>
          </p:cNvPicPr>
          <p:nvPr/>
        </p:nvPicPr>
        <p:blipFill>
          <a:blip r:embed="rId3" cstate="print"/>
          <a:srcRect r="71641"/>
          <a:stretch>
            <a:fillRect/>
          </a:stretch>
        </p:blipFill>
        <p:spPr bwMode="auto">
          <a:xfrm>
            <a:off x="251520" y="4797152"/>
            <a:ext cx="2736304" cy="1581820"/>
          </a:xfrm>
          <a:prstGeom prst="rect">
            <a:avLst/>
          </a:prstGeom>
          <a:noFill/>
        </p:spPr>
      </p:pic>
      <p:pic>
        <p:nvPicPr>
          <p:cNvPr id="7" name="Рисунок 6" descr="C:\Users\User\Desktop\Безымянный.png"/>
          <p:cNvPicPr/>
          <p:nvPr/>
        </p:nvPicPr>
        <p:blipFill>
          <a:blip r:embed="rId4" cstate="print"/>
          <a:srcRect r="34392" b="81557"/>
          <a:stretch>
            <a:fillRect/>
          </a:stretch>
        </p:blipFill>
        <p:spPr bwMode="auto">
          <a:xfrm>
            <a:off x="2555776" y="1556792"/>
            <a:ext cx="489654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8" descr="http://tatarstan.ru/file/visokogorskii_rayon_coa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60648"/>
            <a:ext cx="1666875" cy="2057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0"/>
            <a:ext cx="68042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38138"/>
          </a:xfrm>
          <a:solidFill>
            <a:schemeClr val="bg1">
              <a:alpha val="78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Священный камень АКТАШ </a:t>
            </a:r>
            <a:br>
              <a:rPr lang="ru-RU" dirty="0" smtClean="0"/>
            </a:br>
            <a:r>
              <a:rPr lang="ru-RU" dirty="0" smtClean="0"/>
              <a:t>у деревни </a:t>
            </a:r>
            <a:r>
              <a:rPr lang="ru-RU" dirty="0" err="1" smtClean="0"/>
              <a:t>Казаклар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5898"/>
            <a:ext cx="6266211" cy="684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solidFill>
            <a:schemeClr val="bg1">
              <a:alpha val="79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/>
              <a:t>БОГОРОДИЧНАЯ СЕМИОЗЁРНАЯ  (СЕДМИЕЗЕРНАЯ) ПУСТЫНЬ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81369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2916832" cy="1196752"/>
          </a:xfrm>
          <a:solidFill>
            <a:schemeClr val="bg1">
              <a:alpha val="79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000" b="1" dirty="0"/>
              <a:t>СЕЛО  КАЙМАРЫ - УСАДЬБА  </a:t>
            </a:r>
            <a:r>
              <a:rPr lang="ru-RU" sz="2000" b="1" dirty="0" smtClean="0"/>
              <a:t>БОРАТЫНСКОГО - </a:t>
            </a:r>
            <a:r>
              <a:rPr lang="ru-RU" sz="2000" b="1" dirty="0"/>
              <a:t>РЕДКИЕ  СТАРИНЫЕ ФРЕСКИ</a:t>
            </a:r>
            <a:r>
              <a:rPr lang="ru-RU" sz="20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alpha val="79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УСПЕНСКИЙ  ХРАМ  В СЕЛЕ  АЛАТЫ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alpha val="79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ИОАННО ПРЕДТЕЧЕНСКАЯ ЦЕРКОВЬ  В СЕЛЕ  ПОТАНИХА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hotos.wikimapia.org/p/00/03/49/59/29_big.jpg"/>
          <p:cNvPicPr>
            <a:picLocks noChangeAspect="1" noChangeArrowheads="1"/>
          </p:cNvPicPr>
          <p:nvPr/>
        </p:nvPicPr>
        <p:blipFill>
          <a:blip r:embed="rId2" cstate="print">
            <a:lum bright="25000" contrast="-10000"/>
          </a:blip>
          <a:srcRect b="3467"/>
          <a:stretch>
            <a:fillRect/>
          </a:stretch>
        </p:blipFill>
        <p:spPr bwMode="auto">
          <a:xfrm>
            <a:off x="0" y="-1"/>
            <a:ext cx="9144000" cy="68722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/>
              <a:t>Спорт и отдых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Автодромы – «Высокая Гора» </a:t>
            </a:r>
            <a:r>
              <a:rPr lang="ru-RU" sz="4000" b="1" dirty="0"/>
              <a:t>и </a:t>
            </a:r>
            <a:r>
              <a:rPr lang="ru-RU" sz="4000" b="1" dirty="0" smtClean="0"/>
              <a:t>«</a:t>
            </a:r>
            <a:r>
              <a:rPr lang="ru-RU" sz="4000" b="1" dirty="0" err="1" smtClean="0"/>
              <a:t>Усады</a:t>
            </a:r>
            <a:r>
              <a:rPr lang="ru-RU" sz="4000" b="1" dirty="0" smtClean="0"/>
              <a:t>»</a:t>
            </a:r>
          </a:p>
          <a:p>
            <a:r>
              <a:rPr lang="ru-RU" sz="4000" b="1" dirty="0" smtClean="0"/>
              <a:t>Горнолыжная база «Каскад» </a:t>
            </a:r>
            <a:r>
              <a:rPr lang="ru-RU" sz="4000" b="1" dirty="0"/>
              <a:t>в </a:t>
            </a:r>
            <a:r>
              <a:rPr lang="ru-RU" sz="4000" b="1" dirty="0" err="1" smtClean="0"/>
              <a:t>Дубъязах</a:t>
            </a:r>
            <a:endParaRPr lang="ru-RU" sz="4000" b="1" dirty="0" smtClean="0"/>
          </a:p>
          <a:p>
            <a:r>
              <a:rPr lang="ru-RU" sz="4000" b="1" dirty="0" smtClean="0"/>
              <a:t>Ледовый дворец «</a:t>
            </a:r>
            <a:r>
              <a:rPr lang="ru-RU" sz="4000" b="1" dirty="0" err="1" smtClean="0"/>
              <a:t>Биектау</a:t>
            </a:r>
            <a:r>
              <a:rPr lang="ru-RU" sz="4000" b="1" dirty="0" smtClean="0"/>
              <a:t>»</a:t>
            </a:r>
          </a:p>
          <a:p>
            <a:r>
              <a:rPr lang="ru-RU" sz="4000" b="1" dirty="0" smtClean="0"/>
              <a:t>Спортивные комплексы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96" y="1340768"/>
            <a:ext cx="7150992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4342" y="0"/>
            <a:ext cx="4249659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844824"/>
            <a:ext cx="2987824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188640"/>
            <a:ext cx="4716016" cy="1470025"/>
          </a:xfrm>
          <a:solidFill>
            <a:schemeClr val="bg1">
              <a:alpha val="74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Автодромы «Высокая Гора» и «</a:t>
            </a:r>
            <a:r>
              <a:rPr lang="ru-RU" b="1" dirty="0" err="1" smtClean="0"/>
              <a:t>Усады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111552" y="3689648"/>
            <a:ext cx="4032448" cy="3168352"/>
          </a:xfrm>
          <a:solidFill>
            <a:schemeClr val="bg1">
              <a:alpha val="58000"/>
            </a:schemeClr>
          </a:solidFill>
        </p:spPr>
        <p:txBody>
          <a:bodyPr>
            <a:noAutofit/>
          </a:bodyPr>
          <a:lstStyle/>
          <a:p>
            <a:r>
              <a:rPr lang="ru-RU" sz="1800" b="1" dirty="0" err="1" smtClean="0">
                <a:solidFill>
                  <a:schemeClr val="tx1"/>
                </a:solidFill>
              </a:rPr>
              <a:t>Автодро́м</a:t>
            </a:r>
            <a:r>
              <a:rPr lang="ru-RU" sz="1800" b="1" dirty="0" smtClean="0">
                <a:solidFill>
                  <a:schemeClr val="tx1"/>
                </a:solidFill>
              </a:rPr>
              <a:t> – </a:t>
            </a:r>
            <a:r>
              <a:rPr lang="ru-RU" sz="1800" dirty="0" smtClean="0">
                <a:solidFill>
                  <a:schemeClr val="tx1"/>
                </a:solidFill>
              </a:rPr>
              <a:t>участок, </a:t>
            </a:r>
            <a:r>
              <a:rPr lang="ru-RU" sz="1800" dirty="0">
                <a:solidFill>
                  <a:schemeClr val="tx1"/>
                </a:solidFill>
              </a:rPr>
              <a:t>оборудованный для обучения вождению, испытания </a:t>
            </a:r>
            <a:r>
              <a:rPr lang="ru-RU" sz="1800" dirty="0" smtClean="0">
                <a:solidFill>
                  <a:schemeClr val="tx1"/>
                </a:solidFill>
              </a:rPr>
              <a:t>машин, а </a:t>
            </a:r>
            <a:r>
              <a:rPr lang="ru-RU" sz="1800" dirty="0">
                <a:solidFill>
                  <a:schemeClr val="tx1"/>
                </a:solidFill>
              </a:rPr>
              <a:t>также проведения автомобильных соревнований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Автодром «Высокая Гора»</a:t>
            </a:r>
            <a:r>
              <a:rPr lang="ru-RU" sz="1800" i="1" dirty="0" smtClean="0">
                <a:solidFill>
                  <a:schemeClr val="tx1"/>
                </a:solidFill>
              </a:rPr>
              <a:t>  - для соревнований, он</a:t>
            </a:r>
            <a:r>
              <a:rPr lang="ru-RU" sz="1800" dirty="0">
                <a:solidFill>
                  <a:schemeClr val="tx1"/>
                </a:solidFill>
              </a:rPr>
              <a:t> состоит из трека, площадки для фигурной езды, помещений для обслуживания автомобилей, гаражей, трибун для зрителей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  <a:solidFill>
            <a:schemeClr val="bg1">
              <a:alpha val="46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Горнолыжная база «Каскад»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в </a:t>
            </a:r>
            <a:r>
              <a:rPr lang="ru-RU" b="1" dirty="0" err="1" smtClean="0"/>
              <a:t>Дубъязах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967536" y="5105400"/>
            <a:ext cx="4176464" cy="1752600"/>
          </a:xfrm>
          <a:solidFill>
            <a:schemeClr val="bg1">
              <a:alpha val="83000"/>
            </a:schemeClr>
          </a:solidFill>
        </p:spPr>
        <p:txBody>
          <a:bodyPr>
            <a:normAutofit fontScale="40000" lnSpcReduction="20000"/>
          </a:bodyPr>
          <a:lstStyle/>
          <a:p>
            <a:r>
              <a:rPr lang="ru-RU" sz="3800" b="1" dirty="0">
                <a:solidFill>
                  <a:schemeClr val="tx1"/>
                </a:solidFill>
              </a:rPr>
              <a:t>Горнолыжный спорт</a:t>
            </a:r>
            <a:r>
              <a:rPr lang="ru-RU" sz="3800" dirty="0">
                <a:solidFill>
                  <a:schemeClr val="tx1"/>
                </a:solidFill>
              </a:rPr>
              <a:t> — спуск с холма на </a:t>
            </a:r>
            <a:r>
              <a:rPr lang="ru-RU" sz="4000" dirty="0">
                <a:solidFill>
                  <a:schemeClr val="tx1"/>
                </a:solidFill>
              </a:rPr>
              <a:t>специальных лыжах. Вид спорта, а также популярный вид активного отдыха миллионов людей по всему миру. Традиционно наиболее развит в таких странах, как Австрия, Италия, Франция, Швейцария, США, </a:t>
            </a:r>
            <a:r>
              <a:rPr lang="ru-RU" sz="4000" dirty="0" smtClean="0">
                <a:solidFill>
                  <a:schemeClr val="tx1"/>
                </a:solidFill>
              </a:rPr>
              <a:t>Германия.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 l="30118" t="12283" r="1417"/>
          <a:stretch>
            <a:fillRect/>
          </a:stretch>
        </p:blipFill>
        <p:spPr bwMode="auto">
          <a:xfrm>
            <a:off x="611560" y="4293096"/>
            <a:ext cx="2669297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po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88640"/>
            <a:ext cx="9144001" cy="645333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/>
              <a:t>Спортивный комплекс «</a:t>
            </a:r>
            <a:r>
              <a:rPr lang="ru-RU" b="1" dirty="0" err="1" smtClean="0"/>
              <a:t>Биектау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087616" y="4293096"/>
            <a:ext cx="3056384" cy="1752600"/>
          </a:xfrm>
          <a:solidFill>
            <a:schemeClr val="bg1">
              <a:alpha val="54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Спортивный комплекс – это спортивное сооружение, где можно заниматься несколькими видами спорта.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  <a:solidFill>
            <a:schemeClr val="bg1">
              <a:alpha val="68000"/>
            </a:schemeClr>
          </a:solidFill>
        </p:spPr>
        <p:txBody>
          <a:bodyPr/>
          <a:lstStyle/>
          <a:p>
            <a:r>
              <a:rPr lang="ru-RU" b="1" dirty="0" smtClean="0"/>
              <a:t>Ледовый дворец «</a:t>
            </a:r>
            <a:r>
              <a:rPr lang="ru-RU" b="1" dirty="0" err="1" smtClean="0"/>
              <a:t>Биектау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3717032"/>
            <a:ext cx="3059832" cy="2952328"/>
          </a:xfrm>
          <a:solidFill>
            <a:schemeClr val="bg1">
              <a:alpha val="43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Здесь занимаются хоккеем с шайбой, фигурным </a:t>
            </a:r>
            <a:r>
              <a:rPr lang="ru-RU" b="1" dirty="0" smtClean="0">
                <a:solidFill>
                  <a:schemeClr val="tx1"/>
                </a:solidFill>
              </a:rPr>
              <a:t>катанием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photos.wikimapia.org/p/00/03/49/59/29_big.jpg"/>
          <p:cNvPicPr>
            <a:picLocks noChangeAspect="1" noChangeArrowheads="1"/>
          </p:cNvPicPr>
          <p:nvPr/>
        </p:nvPicPr>
        <p:blipFill>
          <a:blip r:embed="rId2" cstate="print">
            <a:lum bright="25000" contrast="-10000"/>
          </a:blip>
          <a:srcRect b="3467"/>
          <a:stretch>
            <a:fillRect/>
          </a:stretch>
        </p:blipFill>
        <p:spPr bwMode="auto">
          <a:xfrm>
            <a:off x="0" y="-1"/>
            <a:ext cx="9144000" cy="68722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/>
              <a:t>ПАМЯТНИКИ ПРИРОДЫ</a:t>
            </a:r>
            <a:r>
              <a:rPr lang="ru-RU" b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Река </a:t>
            </a:r>
            <a:r>
              <a:rPr lang="ru-RU" b="1" dirty="0"/>
              <a:t>Казанка </a:t>
            </a:r>
          </a:p>
          <a:p>
            <a:r>
              <a:rPr lang="ru-RU" b="1" dirty="0" smtClean="0"/>
              <a:t>«</a:t>
            </a:r>
            <a:r>
              <a:rPr lang="ru-RU" b="1" dirty="0" err="1" smtClean="0"/>
              <a:t>Чулпан</a:t>
            </a:r>
            <a:r>
              <a:rPr lang="ru-RU" b="1" dirty="0" smtClean="0"/>
              <a:t>» Государственный природный заказник</a:t>
            </a:r>
          </a:p>
          <a:p>
            <a:r>
              <a:rPr lang="ru-RU" b="1" dirty="0" smtClean="0"/>
              <a:t>Голубые </a:t>
            </a:r>
            <a:r>
              <a:rPr lang="ru-RU" b="1" dirty="0"/>
              <a:t>озёра Государственный природный заказник </a:t>
            </a:r>
          </a:p>
          <a:p>
            <a:r>
              <a:rPr lang="ru-RU" b="1" dirty="0" smtClean="0"/>
              <a:t>Озеро </a:t>
            </a:r>
            <a:r>
              <a:rPr lang="ru-RU" b="1" dirty="0"/>
              <a:t>Карасиное </a:t>
            </a:r>
          </a:p>
          <a:p>
            <a:r>
              <a:rPr lang="ru-RU" b="1" dirty="0" smtClean="0"/>
              <a:t>Озеро </a:t>
            </a:r>
            <a:r>
              <a:rPr lang="ru-RU" b="1" dirty="0" err="1"/>
              <a:t>Кара-Куль</a:t>
            </a:r>
            <a:endParaRPr lang="ru-RU" b="1" dirty="0"/>
          </a:p>
          <a:p>
            <a:r>
              <a:rPr lang="ru-RU" b="1" dirty="0" smtClean="0"/>
              <a:t>Озеро </a:t>
            </a:r>
            <a:r>
              <a:rPr lang="ru-RU" b="1" dirty="0"/>
              <a:t>Мочальное </a:t>
            </a:r>
          </a:p>
          <a:p>
            <a:r>
              <a:rPr lang="ru-RU" b="1" dirty="0" smtClean="0"/>
              <a:t>Озеро </a:t>
            </a:r>
            <a:r>
              <a:rPr lang="ru-RU" b="1" dirty="0" err="1" smtClean="0"/>
              <a:t>Озынбе</a:t>
            </a:r>
            <a:endParaRPr lang="ru-RU" b="1" dirty="0" smtClean="0"/>
          </a:p>
          <a:p>
            <a:r>
              <a:rPr lang="ru-RU" b="1" dirty="0" smtClean="0"/>
              <a:t>Озеро Русско-Марийские Ковали</a:t>
            </a:r>
          </a:p>
          <a:p>
            <a:r>
              <a:rPr lang="ru-RU" b="1" dirty="0" err="1" smtClean="0"/>
              <a:t>Эстачинский</a:t>
            </a:r>
            <a:r>
              <a:rPr lang="ru-RU" b="1" dirty="0" smtClean="0"/>
              <a:t> </a:t>
            </a:r>
            <a:r>
              <a:rPr lang="ru-RU" b="1" dirty="0"/>
              <a:t>склон </a:t>
            </a:r>
          </a:p>
          <a:p>
            <a:r>
              <a:rPr lang="ru-RU" b="1" dirty="0" smtClean="0"/>
              <a:t> </a:t>
            </a:r>
            <a:r>
              <a:rPr lang="ru-RU" b="1" dirty="0" err="1" smtClean="0"/>
              <a:t>Шуманский</a:t>
            </a:r>
            <a:r>
              <a:rPr lang="ru-RU" b="1" dirty="0" smtClean="0"/>
              <a:t> сурковый склон</a:t>
            </a:r>
          </a:p>
          <a:p>
            <a:r>
              <a:rPr lang="ru-RU" b="1" dirty="0" err="1" smtClean="0"/>
              <a:t>Семиозерский</a:t>
            </a:r>
            <a:r>
              <a:rPr lang="ru-RU" b="1" dirty="0" smtClean="0"/>
              <a:t> </a:t>
            </a:r>
            <a:r>
              <a:rPr lang="ru-RU" b="1" dirty="0"/>
              <a:t>лес 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2057" y="1484784"/>
            <a:ext cx="5071943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1470025"/>
          </a:xfrm>
          <a:solidFill>
            <a:schemeClr val="bg1">
              <a:alpha val="67000"/>
            </a:schemeClr>
          </a:solidFill>
        </p:spPr>
        <p:txBody>
          <a:bodyPr/>
          <a:lstStyle/>
          <a:p>
            <a:r>
              <a:rPr lang="ru-RU" dirty="0" smtClean="0"/>
              <a:t>Река Казанка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139952" y="4697760"/>
            <a:ext cx="5004048" cy="2160240"/>
          </a:xfrm>
          <a:solidFill>
            <a:schemeClr val="bg1">
              <a:alpha val="61000"/>
            </a:schemeClr>
          </a:solidFill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Казанка</a:t>
            </a:r>
            <a:r>
              <a:rPr lang="ru-RU" sz="1600" dirty="0" smtClean="0">
                <a:solidFill>
                  <a:schemeClr val="tx1"/>
                </a:solidFill>
              </a:rPr>
              <a:t> является притоком Волги.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Начинается река (исток) у деревни </a:t>
            </a:r>
            <a:r>
              <a:rPr lang="ru-RU" sz="1600" dirty="0" err="1" smtClean="0">
                <a:solidFill>
                  <a:schemeClr val="tx1"/>
                </a:solidFill>
              </a:rPr>
              <a:t>Бимери</a:t>
            </a:r>
            <a:r>
              <a:rPr lang="ru-RU" sz="1600" dirty="0" smtClean="0">
                <a:solidFill>
                  <a:schemeClr val="tx1"/>
                </a:solidFill>
              </a:rPr>
              <a:t> на границе Арского и </a:t>
            </a:r>
            <a:r>
              <a:rPr lang="ru-RU" sz="1600" dirty="0" err="1" smtClean="0">
                <a:solidFill>
                  <a:schemeClr val="tx1"/>
                </a:solidFill>
              </a:rPr>
              <a:t>Балтасинского</a:t>
            </a:r>
            <a:r>
              <a:rPr lang="ru-RU" sz="1600" dirty="0" smtClean="0">
                <a:solidFill>
                  <a:schemeClr val="tx1"/>
                </a:solidFill>
              </a:rPr>
              <a:t> районов.  Устье р. Казанки в черте города Казани, где ее пересекают два моста. Первый мост - понтонный. С него открывается прекрасный вид на центр города.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Второй мост - “Миллениум“. Он был построен к тысячелетию Казани.</a:t>
            </a:r>
            <a:endParaRPr lang="ru-RU" sz="1600" dirty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4139505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772400" cy="1470025"/>
          </a:xfrm>
          <a:solidFill>
            <a:schemeClr val="bg1">
              <a:alpha val="49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Государственный природный заказник </a:t>
            </a:r>
            <a:r>
              <a:rPr lang="ru-RU" dirty="0" smtClean="0"/>
              <a:t>«</a:t>
            </a:r>
            <a:r>
              <a:rPr lang="ru-RU" dirty="0" err="1" smtClean="0"/>
              <a:t>Чулпан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148064" y="4653136"/>
            <a:ext cx="3995936" cy="2204864"/>
          </a:xfrm>
          <a:solidFill>
            <a:schemeClr val="bg1">
              <a:alpha val="66000"/>
            </a:schemeClr>
          </a:solidFill>
        </p:spPr>
        <p:txBody>
          <a:bodyPr>
            <a:normAutofit fontScale="40000" lnSpcReduction="20000"/>
          </a:bodyPr>
          <a:lstStyle/>
          <a:p>
            <a:r>
              <a:rPr lang="ru-RU" b="1" dirty="0" err="1">
                <a:solidFill>
                  <a:schemeClr val="tx1"/>
                </a:solidFill>
              </a:rPr>
              <a:t>Зака́зник</a:t>
            </a:r>
            <a:r>
              <a:rPr lang="ru-RU" dirty="0">
                <a:solidFill>
                  <a:schemeClr val="tx1"/>
                </a:solidFill>
              </a:rPr>
              <a:t> — охраняемая природная территория, на которой (в отличие от заповедников) под охраной находится не природный комплекс, а некоторые его части: только растения, только животные, либо их отдельные виды, либо отдельные историко-мемориальные или геологические объекты.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Этот заказник необычен тем, что является единственным в России почвенным и ландшафтным </a:t>
            </a:r>
            <a:r>
              <a:rPr lang="ru-RU" dirty="0" smtClean="0">
                <a:solidFill>
                  <a:schemeClr val="tx1"/>
                </a:solidFill>
              </a:rPr>
              <a:t>заказником. Его </a:t>
            </a:r>
            <a:r>
              <a:rPr lang="ru-RU" dirty="0">
                <a:solidFill>
                  <a:schemeClr val="tx1"/>
                </a:solidFill>
              </a:rPr>
              <a:t>цель – сохранение и восстановление плодородия почв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На его территории обитают некоторые виды животных и птиц, занесенных в Красную книгу.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6876256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0" y="0"/>
            <a:ext cx="43815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4572000" cy="1281385"/>
          </a:xfrm>
        </p:spPr>
        <p:txBody>
          <a:bodyPr>
            <a:noAutofit/>
          </a:bodyPr>
          <a:lstStyle/>
          <a:p>
            <a:r>
              <a:rPr lang="ru-RU" sz="3600" dirty="0" smtClean="0"/>
              <a:t>Голубое озеро Государственный природный заказник</a:t>
            </a:r>
            <a:endParaRPr lang="ru-RU" sz="36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572000" y="3356992"/>
            <a:ext cx="4572000" cy="3501008"/>
          </a:xfrm>
          <a:solidFill>
            <a:schemeClr val="bg1">
              <a:alpha val="51000"/>
            </a:schemeClr>
          </a:solidFill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Озера </a:t>
            </a:r>
            <a:r>
              <a:rPr lang="ru-RU" sz="1600" dirty="0">
                <a:solidFill>
                  <a:schemeClr val="tx1"/>
                </a:solidFill>
              </a:rPr>
              <a:t>не </a:t>
            </a:r>
            <a:r>
              <a:rPr lang="ru-RU" sz="1600" dirty="0" smtClean="0">
                <a:solidFill>
                  <a:schemeClr val="tx1"/>
                </a:solidFill>
              </a:rPr>
              <a:t>замерзают зимой. </a:t>
            </a:r>
            <a:r>
              <a:rPr lang="ru-RU" sz="1600" dirty="0">
                <a:solidFill>
                  <a:schemeClr val="tx1"/>
                </a:solidFill>
              </a:rPr>
              <a:t>Голубое озеро – это не один водоем, а целая цепочка озер. Поэтому правильно называть их – Голубые озера. Чудо, пришедшее из ледникового периода – карстовые разломы земной коры в основании своем имеют лед, что и поддерживает неизменной температуру воды в озере на протяжении всего года. Глубина озер – от двух до 15-17 метров. Вода </a:t>
            </a:r>
            <a:r>
              <a:rPr lang="ru-RU" sz="1600" dirty="0" smtClean="0">
                <a:solidFill>
                  <a:schemeClr val="tx1"/>
                </a:solidFill>
              </a:rPr>
              <a:t>в озере абсолютно прозрачная, соленая как морская, </a:t>
            </a:r>
            <a:r>
              <a:rPr lang="ru-RU" sz="1600" dirty="0">
                <a:solidFill>
                  <a:schemeClr val="tx1"/>
                </a:solidFill>
              </a:rPr>
              <a:t>но на вкус кажется пресным из-за высокого содержания в ней солей кальция. Эти соли придают воде характерную бирюзовую окраску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r>
              <a:rPr lang="ru-RU" sz="1600" dirty="0">
                <a:solidFill>
                  <a:schemeClr val="tx1"/>
                </a:solidFill>
              </a:rPr>
              <a:t> Ил и вода в озере обладают целебными </a:t>
            </a:r>
            <a:r>
              <a:rPr lang="ru-RU" sz="1600" dirty="0" smtClean="0">
                <a:solidFill>
                  <a:schemeClr val="tx1"/>
                </a:solidFill>
              </a:rPr>
              <a:t>свойствами.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0"/>
            <a:ext cx="7772400" cy="1470025"/>
          </a:xfrm>
          <a:solidFill>
            <a:schemeClr val="bg1">
              <a:alpha val="79000"/>
            </a:schemeClr>
          </a:solidFill>
        </p:spPr>
        <p:txBody>
          <a:bodyPr>
            <a:normAutofit/>
          </a:bodyPr>
          <a:lstStyle/>
          <a:p>
            <a:r>
              <a:rPr lang="ru-RU" dirty="0"/>
              <a:t>Озеро Карасиное </a:t>
            </a:r>
            <a:br>
              <a:rPr lang="ru-RU" dirty="0"/>
            </a:br>
            <a:r>
              <a:rPr lang="ru-RU" dirty="0" smtClean="0"/>
              <a:t>южнее деревни </a:t>
            </a:r>
            <a:r>
              <a:rPr lang="ru-RU" dirty="0" err="1" smtClean="0"/>
              <a:t>Ювас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183560" y="5105400"/>
            <a:ext cx="3960440" cy="1752600"/>
          </a:xfrm>
          <a:solidFill>
            <a:schemeClr val="bg1">
              <a:alpha val="53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Карасиное </a:t>
            </a:r>
            <a:r>
              <a:rPr lang="ru-RU" dirty="0" smtClean="0">
                <a:solidFill>
                  <a:schemeClr val="tx1"/>
                </a:solidFill>
              </a:rPr>
              <a:t>озеро полностью оправдывает свое </a:t>
            </a:r>
            <a:r>
              <a:rPr lang="ru-RU" dirty="0" err="1" smtClean="0">
                <a:solidFill>
                  <a:schemeClr val="tx1"/>
                </a:solidFill>
              </a:rPr>
              <a:t>название-там</a:t>
            </a:r>
            <a:r>
              <a:rPr lang="ru-RU" dirty="0" smtClean="0">
                <a:solidFill>
                  <a:schemeClr val="tx1"/>
                </a:solidFill>
              </a:rPr>
              <a:t> действительно много карасей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4283968" cy="1470025"/>
          </a:xfrm>
          <a:solidFill>
            <a:schemeClr val="bg1">
              <a:alpha val="79000"/>
            </a:schemeClr>
          </a:solidFill>
        </p:spPr>
        <p:txBody>
          <a:bodyPr/>
          <a:lstStyle/>
          <a:p>
            <a:r>
              <a:rPr lang="ru-RU" dirty="0" smtClean="0"/>
              <a:t>Озеро Каракуль 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031432" y="4913784"/>
            <a:ext cx="5112568" cy="1944216"/>
          </a:xfrm>
          <a:solidFill>
            <a:schemeClr val="bg1">
              <a:alpha val="67000"/>
            </a:schemeClr>
          </a:solidFill>
        </p:spPr>
        <p:txBody>
          <a:bodyPr>
            <a:normAutofit fontScale="25000" lnSpcReduction="20000"/>
          </a:bodyPr>
          <a:lstStyle/>
          <a:p>
            <a:r>
              <a:rPr lang="ru-RU" sz="4300" dirty="0" smtClean="0">
                <a:solidFill>
                  <a:schemeClr val="tx1"/>
                </a:solidFill>
              </a:rPr>
              <a:t>Мифы и легенды</a:t>
            </a:r>
          </a:p>
          <a:p>
            <a:r>
              <a:rPr lang="ru-RU" sz="4300" dirty="0" err="1" smtClean="0">
                <a:solidFill>
                  <a:schemeClr val="tx1"/>
                </a:solidFill>
              </a:rPr>
              <a:t>Кара-Куль</a:t>
            </a:r>
            <a:r>
              <a:rPr lang="ru-RU" sz="4300" dirty="0" smtClean="0">
                <a:solidFill>
                  <a:schemeClr val="tx1"/>
                </a:solidFill>
              </a:rPr>
              <a:t> </a:t>
            </a:r>
            <a:r>
              <a:rPr lang="ru-RU" sz="4300" dirty="0">
                <a:solidFill>
                  <a:schemeClr val="tx1"/>
                </a:solidFill>
              </a:rPr>
              <a:t>в переводе с татарского языка означает "черное озеро", что подтверждается цветом воды в нем. Карстовые породы растворяются в озере и придают воде черноватый оттенок. Подобное название очень распространено среди водоемов карстового происхождения</a:t>
            </a:r>
            <a:r>
              <a:rPr lang="ru-RU" sz="43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4300" dirty="0" smtClean="0">
                <a:solidFill>
                  <a:schemeClr val="tx1"/>
                </a:solidFill>
              </a:rPr>
              <a:t>Существует миф, </a:t>
            </a:r>
            <a:r>
              <a:rPr lang="ru-RU" sz="4300" dirty="0">
                <a:solidFill>
                  <a:schemeClr val="tx1"/>
                </a:solidFill>
              </a:rPr>
              <a:t>что неподалеку в пещерах жил гигантский змей. Желающим заниматься охотой или рыбалкой приходилось приносить жертвы мифическому властелину над всеми земными </a:t>
            </a:r>
            <a:r>
              <a:rPr lang="ru-RU" sz="4300" dirty="0" smtClean="0">
                <a:solidFill>
                  <a:schemeClr val="tx1"/>
                </a:solidFill>
              </a:rPr>
              <a:t>гадами. </a:t>
            </a:r>
            <a:r>
              <a:rPr lang="ru-RU" sz="4300" dirty="0">
                <a:solidFill>
                  <a:schemeClr val="tx1"/>
                </a:solidFill>
              </a:rPr>
              <a:t>Местные жители прозвали чудовище "су </a:t>
            </a:r>
            <a:r>
              <a:rPr lang="ru-RU" sz="4300" dirty="0" err="1">
                <a:solidFill>
                  <a:schemeClr val="tx1"/>
                </a:solidFill>
              </a:rPr>
              <a:t>угезе</a:t>
            </a:r>
            <a:r>
              <a:rPr lang="ru-RU" sz="4300" dirty="0">
                <a:solidFill>
                  <a:schemeClr val="tx1"/>
                </a:solidFill>
              </a:rPr>
              <a:t>" или "водяным быком". Очевидцы уверяют, что им довелось увидеть либо чудовище полностью, либо какую-то часть его тела, либо просто услышать страшный рев. Внешность тоже все описывают разную, от гигантской летающей рыбы до огромного существа с рогами и четырьмя копытами.</a:t>
            </a:r>
            <a:endParaRPr lang="ru-RU" sz="43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789" y="1253748"/>
            <a:ext cx="9188789" cy="359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/>
          <a:lstStyle/>
          <a:p>
            <a:r>
              <a:rPr lang="ru-RU" dirty="0" err="1" smtClean="0"/>
              <a:t>Эстачинский</a:t>
            </a:r>
            <a:r>
              <a:rPr lang="ru-RU" dirty="0" smtClean="0"/>
              <a:t> склон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743200" y="4293096"/>
            <a:ext cx="6400800" cy="2304256"/>
          </a:xfrm>
          <a:solidFill>
            <a:schemeClr val="bg1">
              <a:alpha val="65000"/>
            </a:schemeClr>
          </a:solidFill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Памятник природы является остепененным лугом.</a:t>
            </a: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Из </a:t>
            </a:r>
            <a:r>
              <a:rPr lang="ru-RU" sz="2000" dirty="0">
                <a:solidFill>
                  <a:schemeClr val="tx1"/>
                </a:solidFill>
              </a:rPr>
              <a:t>видов растений, </a:t>
            </a:r>
            <a:r>
              <a:rPr lang="ru-RU" sz="2000" dirty="0" smtClean="0">
                <a:solidFill>
                  <a:schemeClr val="tx1"/>
                </a:solidFill>
              </a:rPr>
              <a:t>растущих на лугу и занесенных </a:t>
            </a:r>
            <a:r>
              <a:rPr lang="ru-RU" sz="2000" dirty="0">
                <a:solidFill>
                  <a:schemeClr val="tx1"/>
                </a:solidFill>
              </a:rPr>
              <a:t>в Красную книгу РТ, отмечен адонис весенний.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Служит для сохранения </a:t>
            </a:r>
            <a:r>
              <a:rPr lang="ru-RU" sz="2000" dirty="0">
                <a:solidFill>
                  <a:schemeClr val="tx1"/>
                </a:solidFill>
              </a:rPr>
              <a:t>генофонда степных </a:t>
            </a:r>
            <a:r>
              <a:rPr lang="ru-RU" sz="2000" dirty="0" smtClean="0">
                <a:solidFill>
                  <a:schemeClr val="tx1"/>
                </a:solidFill>
              </a:rPr>
              <a:t>растений.</a:t>
            </a: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Здесь запрещен </a:t>
            </a:r>
            <a:r>
              <a:rPr lang="ru-RU" sz="2000" dirty="0">
                <a:solidFill>
                  <a:schemeClr val="tx1"/>
                </a:solidFill>
              </a:rPr>
              <a:t>выпаса скота, добычи камня, распашки, </a:t>
            </a:r>
            <a:r>
              <a:rPr lang="ru-RU" sz="2000" dirty="0" smtClean="0">
                <a:solidFill>
                  <a:schemeClr val="tx1"/>
                </a:solidFill>
              </a:rPr>
              <a:t>ограничивается сенокошение.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5400600" cy="551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5157192"/>
            <a:ext cx="7772400" cy="1470025"/>
          </a:xfrm>
          <a:solidFill>
            <a:schemeClr val="bg1">
              <a:alpha val="77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/>
              <a:t>Село </a:t>
            </a:r>
            <a:r>
              <a:rPr lang="ru-RU" b="1" dirty="0" err="1" smtClean="0"/>
              <a:t>Каймары</a:t>
            </a:r>
            <a:r>
              <a:rPr lang="ru-RU" b="1" dirty="0" smtClean="0"/>
              <a:t> – усадьба Боратынского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c739c87bcdb2ca5bd6649ef09e01dac6fd01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426</Words>
  <Application>Microsoft Office PowerPoint</Application>
  <PresentationFormat>Экран (4:3)</PresentationFormat>
  <Paragraphs>54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           Высокогорский район </vt:lpstr>
      <vt:lpstr>ПАМЯТНИКИ ПРИРОДЫ  </vt:lpstr>
      <vt:lpstr>Река Казанка</vt:lpstr>
      <vt:lpstr>Государственный природный заказник «Чулпан»</vt:lpstr>
      <vt:lpstr>Голубое озеро Государственный природный заказник</vt:lpstr>
      <vt:lpstr>Озеро Карасиное  южнее деревни Ювас</vt:lpstr>
      <vt:lpstr>Озеро Каракуль </vt:lpstr>
      <vt:lpstr>Эстачинский склон</vt:lpstr>
      <vt:lpstr>Село Каймары – усадьба Боратынского</vt:lpstr>
      <vt:lpstr>Священный камень АКТАШ  у деревни Казаклар</vt:lpstr>
      <vt:lpstr>БОГОРОДИЧНАЯ СЕМИОЗЁРНАЯ  (СЕДМИЕЗЕРНАЯ) ПУСТЫНЬ</vt:lpstr>
      <vt:lpstr>СЕЛО  КАЙМАРЫ - УСАДЬБА  БОРАТЫНСКОГО - РЕДКИЕ  СТАРИНЫЕ ФРЕСКИ.</vt:lpstr>
      <vt:lpstr>УСПЕНСКИЙ  ХРАМ  В СЕЛЕ  АЛАТЫ </vt:lpstr>
      <vt:lpstr>ИОАННО ПРЕДТЕЧЕНСКАЯ ЦЕРКОВЬ  В СЕЛЕ  ПОТАНИХА  </vt:lpstr>
      <vt:lpstr>Спорт и отдых</vt:lpstr>
      <vt:lpstr>Автодромы «Высокая Гора» и «Усады»</vt:lpstr>
      <vt:lpstr> Горнолыжная база «Каскад»  в Дубъязах </vt:lpstr>
      <vt:lpstr>Спортивный комплекс «Биектау»</vt:lpstr>
      <vt:lpstr>Ледовый дворец «Биектау»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Село Каймары – усадьба Боратынского</dc:title>
  <dc:creator>User</dc:creator>
  <cp:lastModifiedBy>User</cp:lastModifiedBy>
  <cp:revision>20</cp:revision>
  <dcterms:created xsi:type="dcterms:W3CDTF">2015-04-08T00:55:39Z</dcterms:created>
  <dcterms:modified xsi:type="dcterms:W3CDTF">2015-10-15T03:18:14Z</dcterms:modified>
</cp:coreProperties>
</file>